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24"/>
  </p:notes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9" r:id="rId21"/>
    <p:sldId id="277" r:id="rId22"/>
    <p:sldId id="278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41" autoAdjust="0"/>
  </p:normalViewPr>
  <p:slideViewPr>
    <p:cSldViewPr snapToGrid="0">
      <p:cViewPr varScale="1">
        <p:scale>
          <a:sx n="82" d="100"/>
          <a:sy n="82" d="100"/>
        </p:scale>
        <p:origin x="69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Кол-во пользователей видео-хостигами (млрд)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Лист1!$A$2:$A$8</c:f>
              <c:numCache>
                <c:formatCode>General</c:formatCode>
                <c:ptCount val="7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2023</c:v>
                </c:pt>
                <c:pt idx="6">
                  <c:v>2024</c:v>
                </c:pt>
              </c:numCache>
            </c:numRef>
          </c:cat>
          <c:val>
            <c:numRef>
              <c:f>Лист1!$B$2:$B$8</c:f>
              <c:numCache>
                <c:formatCode>General</c:formatCode>
                <c:ptCount val="7"/>
                <c:pt idx="0">
                  <c:v>1.8</c:v>
                </c:pt>
                <c:pt idx="1">
                  <c:v>2</c:v>
                </c:pt>
                <c:pt idx="2">
                  <c:v>2.2999999999999998</c:v>
                </c:pt>
                <c:pt idx="3">
                  <c:v>2.5</c:v>
                </c:pt>
                <c:pt idx="4">
                  <c:v>2.6</c:v>
                </c:pt>
                <c:pt idx="5">
                  <c:v>2.7</c:v>
                </c:pt>
                <c:pt idx="6">
                  <c:v>2.84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458-4732-80B8-F27339E8BAD0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66030159"/>
        <c:axId val="266031119"/>
      </c:lineChart>
      <c:catAx>
        <c:axId val="2660301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266031119"/>
        <c:crosses val="autoZero"/>
        <c:auto val="1"/>
        <c:lblAlgn val="ctr"/>
        <c:lblOffset val="100"/>
        <c:noMultiLvlLbl val="0"/>
      </c:catAx>
      <c:valAx>
        <c:axId val="266031119"/>
        <c:scaling>
          <c:orientation val="minMax"/>
          <c:min val="1.700000000000000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26603015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F590CD-DB6F-407D-A88B-B1B8A5E20FB8}" type="datetimeFigureOut">
              <a:rPr lang="ru-RU" smtClean="0"/>
              <a:t>08.06.2025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F7C3AC-4244-43C6-B15F-320862CCAC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5598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889DD315-30BE-4785-9C25-68CB09AA6C46}" type="datetimeFigureOut">
              <a:rPr lang="ru-RU" smtClean="0"/>
              <a:t>08.06.2025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80D8AC72-2DD9-41B2-BC7F-828FF3F11748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405130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DD315-30BE-4785-9C25-68CB09AA6C46}" type="datetimeFigureOut">
              <a:rPr lang="ru-RU" smtClean="0"/>
              <a:t>08.06.2025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8AC72-2DD9-41B2-BC7F-828FF3F11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1997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DD315-30BE-4785-9C25-68CB09AA6C46}" type="datetimeFigureOut">
              <a:rPr lang="ru-RU" smtClean="0"/>
              <a:t>08.06.2025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8AC72-2DD9-41B2-BC7F-828FF3F11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9208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DD315-30BE-4785-9C25-68CB09AA6C46}" type="datetimeFigureOut">
              <a:rPr lang="ru-RU" smtClean="0"/>
              <a:t>08.06.2025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8AC72-2DD9-41B2-BC7F-828FF3F11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8505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DD315-30BE-4785-9C25-68CB09AA6C46}" type="datetimeFigureOut">
              <a:rPr lang="ru-RU" smtClean="0"/>
              <a:t>08.06.2025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8AC72-2DD9-41B2-BC7F-828FF3F11748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46322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DD315-30BE-4785-9C25-68CB09AA6C46}" type="datetimeFigureOut">
              <a:rPr lang="ru-RU" smtClean="0"/>
              <a:t>08.06.2025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8AC72-2DD9-41B2-BC7F-828FF3F11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8578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DD315-30BE-4785-9C25-68CB09AA6C46}" type="datetimeFigureOut">
              <a:rPr lang="ru-RU" smtClean="0"/>
              <a:t>08.06.2025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8AC72-2DD9-41B2-BC7F-828FF3F11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6313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DD315-30BE-4785-9C25-68CB09AA6C46}" type="datetimeFigureOut">
              <a:rPr lang="ru-RU" smtClean="0"/>
              <a:t>08.06.2025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8AC72-2DD9-41B2-BC7F-828FF3F11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8760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DD315-30BE-4785-9C25-68CB09AA6C46}" type="datetimeFigureOut">
              <a:rPr lang="ru-RU" smtClean="0"/>
              <a:t>08.06.2025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8AC72-2DD9-41B2-BC7F-828FF3F11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0385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DD315-30BE-4785-9C25-68CB09AA6C46}" type="datetimeFigureOut">
              <a:rPr lang="ru-RU" smtClean="0"/>
              <a:t>08.06.2025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8AC72-2DD9-41B2-BC7F-828FF3F11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3931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DD315-30BE-4785-9C25-68CB09AA6C46}" type="datetimeFigureOut">
              <a:rPr lang="ru-RU" smtClean="0"/>
              <a:t>08.06.2025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8AC72-2DD9-41B2-BC7F-828FF3F11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3285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889DD315-30BE-4785-9C25-68CB09AA6C46}" type="datetimeFigureOut">
              <a:rPr lang="ru-RU" smtClean="0"/>
              <a:t>08.06.2025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80D8AC72-2DD9-41B2-BC7F-828FF3F11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5370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headphonesaddict.com/video-streaming-statistics" TargetMode="Externa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3403FA8-F513-F912-FB7D-9B23AA9BC599}"/>
              </a:ext>
            </a:extLst>
          </p:cNvPr>
          <p:cNvSpPr/>
          <p:nvPr/>
        </p:nvSpPr>
        <p:spPr>
          <a:xfrm>
            <a:off x="466531" y="0"/>
            <a:ext cx="11725469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15DEC66-68B0-9E5B-6402-EDAC51703E1F}"/>
              </a:ext>
            </a:extLst>
          </p:cNvPr>
          <p:cNvSpPr txBox="1">
            <a:spLocks/>
          </p:cNvSpPr>
          <p:nvPr/>
        </p:nvSpPr>
        <p:spPr>
          <a:xfrm>
            <a:off x="324000" y="172078"/>
            <a:ext cx="11650530" cy="5944934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b="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МИНИСТЕРСТВО ОБРАЗОВАНИЯ РЕСПУБЛИКИ БЕЛАРУСЬ</a:t>
            </a:r>
            <a:b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Учреждения образования «БЕЛОРУССКИЙ ГОСУДАРСТВЕННЫЙ </a:t>
            </a:r>
            <a:b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ТЕХНОЛОГИЧЕСКИЙ УНИВЕРСИТЕТ»</a:t>
            </a:r>
            <a:br>
              <a:rPr lang="ru-RU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Факультет информационных технологий</a:t>
            </a:r>
            <a:br>
              <a:rPr lang="ru-RU" altLang="ru-RU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программной инженерии</a:t>
            </a:r>
            <a:br>
              <a:rPr lang="ru-RU" alt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alt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alt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Тема дипломного проекта:</a:t>
            </a:r>
            <a:br>
              <a:rPr 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«Видеохостинг «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BYTUBE</a:t>
            </a:r>
            <a:r>
              <a:rPr 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»»</a:t>
            </a:r>
            <a:b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       	        </a:t>
            </a:r>
            <a:r>
              <a:rPr lang="ru-RU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Дипломник:       Окулич Дмитрий Юрьевич</a:t>
            </a:r>
            <a:br>
              <a:rPr lang="ru-RU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                              Руководитель:    к.т.н., доцент Белодед Н.И				     	</a:t>
            </a:r>
            <a:br>
              <a:rPr 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</a:t>
            </a:r>
            <a:br>
              <a:rPr 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br>
              <a:rPr 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F29437A-5B1E-DB90-8BF2-0255A569A2FC}"/>
              </a:ext>
            </a:extLst>
          </p:cNvPr>
          <p:cNvSpPr/>
          <p:nvPr/>
        </p:nvSpPr>
        <p:spPr bwMode="gray">
          <a:xfrm>
            <a:off x="323999" y="5850294"/>
            <a:ext cx="11545201" cy="1009294"/>
          </a:xfrm>
          <a:prstGeom prst="rect">
            <a:avLst/>
          </a:prstGeom>
          <a:noFill/>
          <a:ln w="635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Arial Unicode MS" pitchFamily="34" charset="-128"/>
                <a:cs typeface="Times New Roman" panose="02020603050405020304" pitchFamily="18" charset="0"/>
              </a:rPr>
              <a:t>Минск</a:t>
            </a:r>
            <a:r>
              <a:rPr kumimoji="0" lang="ru-RU" sz="2000" b="0" i="0" u="none" strike="noStrike" kern="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Arial Unicode MS" pitchFamily="34" charset="-128"/>
                <a:cs typeface="Times New Roman" panose="02020603050405020304" pitchFamily="18" charset="0"/>
              </a:rPr>
              <a:t> 20</a:t>
            </a:r>
            <a:r>
              <a:rPr kumimoji="0" lang="en-US" sz="2000" b="0" i="0" u="none" strike="noStrike" kern="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Arial Unicode MS" pitchFamily="34" charset="-128"/>
                <a:cs typeface="Times New Roman" panose="02020603050405020304" pitchFamily="18" charset="0"/>
              </a:rPr>
              <a:t>25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anose="02020603050405020304" pitchFamily="18" charset="0"/>
              <a:ea typeface="Arial Unicode MS" pitchFamily="34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44429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D7AC1D1B-DFD2-46DA-6BA4-021A749D1096}"/>
              </a:ext>
            </a:extLst>
          </p:cNvPr>
          <p:cNvSpPr txBox="1">
            <a:spLocks/>
          </p:cNvSpPr>
          <p:nvPr/>
        </p:nvSpPr>
        <p:spPr>
          <a:xfrm>
            <a:off x="954712" y="0"/>
            <a:ext cx="9692640" cy="6862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b="1" dirty="0"/>
              <a:t>Проектирование веб-приложения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3501DF-7425-B965-BF43-B489C7C07C68}"/>
              </a:ext>
            </a:extLst>
          </p:cNvPr>
          <p:cNvSpPr txBox="1"/>
          <p:nvPr/>
        </p:nvSpPr>
        <p:spPr>
          <a:xfrm>
            <a:off x="1838960" y="686292"/>
            <a:ext cx="8249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Возможности пользователь с ролью «Клиент»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8A5C40F-1F20-FCDF-72D4-95CBDF0AD9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01912" y="1209512"/>
            <a:ext cx="6083288" cy="5577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946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034DE4EE-F0A5-F7A6-C0D4-D88C0C8A7732}"/>
              </a:ext>
            </a:extLst>
          </p:cNvPr>
          <p:cNvSpPr txBox="1">
            <a:spLocks/>
          </p:cNvSpPr>
          <p:nvPr/>
        </p:nvSpPr>
        <p:spPr>
          <a:xfrm>
            <a:off x="954712" y="0"/>
            <a:ext cx="9692640" cy="6862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b="1" dirty="0"/>
              <a:t>Проектирование веб-приложения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48FFAB-68AB-A977-1ED1-1E79D7781B1A}"/>
              </a:ext>
            </a:extLst>
          </p:cNvPr>
          <p:cNvSpPr txBox="1"/>
          <p:nvPr/>
        </p:nvSpPr>
        <p:spPr>
          <a:xfrm>
            <a:off x="1225685" y="686292"/>
            <a:ext cx="95052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Возможности пользователь с ролью «Администратор»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B48E593-85C2-EA50-77FA-59A3394D23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20805" y="1612600"/>
            <a:ext cx="5865995" cy="481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049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FA29028C-2586-600D-DE7A-E97C12DF4B7D}"/>
              </a:ext>
            </a:extLst>
          </p:cNvPr>
          <p:cNvSpPr txBox="1">
            <a:spLocks/>
          </p:cNvSpPr>
          <p:nvPr/>
        </p:nvSpPr>
        <p:spPr>
          <a:xfrm>
            <a:off x="954712" y="0"/>
            <a:ext cx="9692640" cy="6862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b="1" dirty="0"/>
              <a:t>Проектирование веб-приложения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8F7B8E-4F97-3C63-2C2D-F98A8C3DDE0C}"/>
              </a:ext>
            </a:extLst>
          </p:cNvPr>
          <p:cNvSpPr txBox="1"/>
          <p:nvPr/>
        </p:nvSpPr>
        <p:spPr>
          <a:xfrm>
            <a:off x="1048422" y="691449"/>
            <a:ext cx="95052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Проектирование базы данных</a:t>
            </a:r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E7E50F7D-DF43-C26B-EF71-6D6AB01AFC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7806966"/>
              </p:ext>
            </p:extLst>
          </p:nvPr>
        </p:nvGraphicFramePr>
        <p:xfrm>
          <a:off x="1048421" y="1587715"/>
          <a:ext cx="9177929" cy="423458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89693">
                  <a:extLst>
                    <a:ext uri="{9D8B030D-6E8A-4147-A177-3AD203B41FA5}">
                      <a16:colId xmlns:a16="http://schemas.microsoft.com/office/drawing/2014/main" val="4111231869"/>
                    </a:ext>
                  </a:extLst>
                </a:gridCol>
                <a:gridCol w="6688236">
                  <a:extLst>
                    <a:ext uri="{9D8B030D-6E8A-4147-A177-3AD203B41FA5}">
                      <a16:colId xmlns:a16="http://schemas.microsoft.com/office/drawing/2014/main" val="4038918296"/>
                    </a:ext>
                  </a:extLst>
                </a:gridCol>
              </a:tblGrid>
              <a:tr h="38496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2000" dirty="0">
                          <a:effectLst/>
                        </a:rPr>
                        <a:t>Таблица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2000" dirty="0">
                          <a:effectLst/>
                        </a:rPr>
                        <a:t>Описание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extLst>
                  <a:ext uri="{0D108BD9-81ED-4DB2-BD59-A6C34878D82A}">
                    <a16:rowId xmlns:a16="http://schemas.microsoft.com/office/drawing/2014/main" val="4171403391"/>
                  </a:ext>
                </a:extLst>
              </a:tr>
              <a:tr h="38496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600" dirty="0" err="1">
                          <a:effectLst/>
                        </a:rPr>
                        <a:t>Users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600">
                          <a:effectLst/>
                        </a:rPr>
                        <a:t>Хранение информации о пользователях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2472795680"/>
                  </a:ext>
                </a:extLst>
              </a:tr>
              <a:tr h="38496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600" dirty="0" err="1">
                          <a:effectLst/>
                        </a:rPr>
                        <a:t>Channels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600">
                          <a:effectLst/>
                        </a:rPr>
                        <a:t>Хранение информации о каналах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4074385514"/>
                  </a:ext>
                </a:extLst>
              </a:tr>
              <a:tr h="38496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600">
                          <a:effectLst/>
                        </a:rPr>
                        <a:t>Videos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600">
                          <a:effectLst/>
                        </a:rPr>
                        <a:t>Хранение данных о загруженных видео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2826773938"/>
                  </a:ext>
                </a:extLst>
              </a:tr>
              <a:tr h="38496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600">
                          <a:effectLst/>
                        </a:rPr>
                        <a:t>Comments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600">
                          <a:effectLst/>
                        </a:rPr>
                        <a:t>Хранение комментариев к видео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2125333234"/>
                  </a:ext>
                </a:extLst>
              </a:tr>
              <a:tr h="38496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600">
                          <a:effectLst/>
                        </a:rPr>
                        <a:t>Playlists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600">
                          <a:effectLst/>
                        </a:rPr>
                        <a:t>Хранение данных о плейлистах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2608721040"/>
                  </a:ext>
                </a:extLst>
              </a:tr>
              <a:tr h="38496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600">
                          <a:effectLst/>
                        </a:rPr>
                        <a:t>PlaylistItems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600" dirty="0">
                          <a:effectLst/>
                        </a:rPr>
                        <a:t>Хранение информации о содержимом плейлистов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2601787157"/>
                  </a:ext>
                </a:extLst>
              </a:tr>
              <a:tr h="38496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600">
                          <a:effectLst/>
                        </a:rPr>
                        <a:t>Subscriptions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600" dirty="0">
                          <a:effectLst/>
                        </a:rPr>
                        <a:t>Хранение информации о подписках пользователей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3587865053"/>
                  </a:ext>
                </a:extLst>
              </a:tr>
              <a:tr h="38496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600">
                          <a:effectLst/>
                        </a:rPr>
                        <a:t>Reports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600" dirty="0">
                          <a:effectLst/>
                        </a:rPr>
                        <a:t>Хранение жалоб пользователей на видео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822761765"/>
                  </a:ext>
                </a:extLst>
              </a:tr>
              <a:tr h="38496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600">
                          <a:effectLst/>
                        </a:rPr>
                        <a:t>VideoMarks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600" dirty="0">
                          <a:effectLst/>
                        </a:rPr>
                        <a:t>Хранение оценок видео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621203819"/>
                  </a:ext>
                </a:extLst>
              </a:tr>
              <a:tr h="38496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600">
                          <a:effectLst/>
                        </a:rPr>
                        <a:t>VideoViews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600" dirty="0">
                          <a:effectLst/>
                        </a:rPr>
                        <a:t>Хранение просмотров видео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8712855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0224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7D207C-8E92-5169-5D69-943F7F0FE948}"/>
              </a:ext>
            </a:extLst>
          </p:cNvPr>
          <p:cNvSpPr txBox="1">
            <a:spLocks/>
          </p:cNvSpPr>
          <p:nvPr/>
        </p:nvSpPr>
        <p:spPr>
          <a:xfrm>
            <a:off x="954712" y="0"/>
            <a:ext cx="9692640" cy="6862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b="1" dirty="0"/>
              <a:t>Проектирование веб-приложения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8BAF1D-0660-BDC7-A0A3-B9790EB94271}"/>
              </a:ext>
            </a:extLst>
          </p:cNvPr>
          <p:cNvSpPr txBox="1"/>
          <p:nvPr/>
        </p:nvSpPr>
        <p:spPr>
          <a:xfrm>
            <a:off x="1048422" y="691449"/>
            <a:ext cx="95052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Проектирование базы данных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26502D3-7F6A-D950-AF12-3480197EDE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3915" y="1214669"/>
            <a:ext cx="8554233" cy="5360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513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698DD3-423C-2034-F39D-B9D17FBEABB4}"/>
              </a:ext>
            </a:extLst>
          </p:cNvPr>
          <p:cNvSpPr txBox="1">
            <a:spLocks/>
          </p:cNvSpPr>
          <p:nvPr/>
        </p:nvSpPr>
        <p:spPr>
          <a:xfrm>
            <a:off x="954712" y="0"/>
            <a:ext cx="9692640" cy="6862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b="1" dirty="0"/>
              <a:t>Проектирование веб-приложения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5E8E16-24D4-5B81-ED91-F315E279F1C3}"/>
              </a:ext>
            </a:extLst>
          </p:cNvPr>
          <p:cNvSpPr txBox="1"/>
          <p:nvPr/>
        </p:nvSpPr>
        <p:spPr>
          <a:xfrm>
            <a:off x="1048422" y="691449"/>
            <a:ext cx="95052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Архитектура веб-приложения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8B29A8C-313D-6F81-03EE-324C40EE4E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9167" y="2559870"/>
            <a:ext cx="10699110" cy="2851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114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4F9C60-08F3-E2D9-7B6A-0BB590965CA2}"/>
              </a:ext>
            </a:extLst>
          </p:cNvPr>
          <p:cNvSpPr txBox="1">
            <a:spLocks/>
          </p:cNvSpPr>
          <p:nvPr/>
        </p:nvSpPr>
        <p:spPr>
          <a:xfrm>
            <a:off x="954712" y="0"/>
            <a:ext cx="9692640" cy="6862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b="1" dirty="0"/>
              <a:t>Проектирование веб-приложения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940723-D238-4D28-8C82-DBF8027E2BAE}"/>
              </a:ext>
            </a:extLst>
          </p:cNvPr>
          <p:cNvSpPr txBox="1"/>
          <p:nvPr/>
        </p:nvSpPr>
        <p:spPr>
          <a:xfrm>
            <a:off x="1048422" y="691449"/>
            <a:ext cx="95052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Блок-схема подключения к совместному просмотру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D6AEAC8-3DDF-9D81-D2EB-0D22ADF695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2384651" y="1214669"/>
            <a:ext cx="6832761" cy="548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8101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A8AD91-06D7-3591-7748-E85C147877AA}"/>
              </a:ext>
            </a:extLst>
          </p:cNvPr>
          <p:cNvSpPr txBox="1">
            <a:spLocks/>
          </p:cNvSpPr>
          <p:nvPr/>
        </p:nvSpPr>
        <p:spPr>
          <a:xfrm>
            <a:off x="954712" y="0"/>
            <a:ext cx="9692640" cy="6862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b="1" dirty="0"/>
              <a:t>Разработка веб-приложения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B6369D-BD93-81B8-1492-7CD52C2AC53D}"/>
              </a:ext>
            </a:extLst>
          </p:cNvPr>
          <p:cNvSpPr txBox="1"/>
          <p:nvPr/>
        </p:nvSpPr>
        <p:spPr>
          <a:xfrm>
            <a:off x="1048422" y="691449"/>
            <a:ext cx="95052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Используемые технологии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65D006-AB28-21B1-8B23-4FA90806EFCC}"/>
              </a:ext>
            </a:extLst>
          </p:cNvPr>
          <p:cNvSpPr txBox="1"/>
          <p:nvPr/>
        </p:nvSpPr>
        <p:spPr>
          <a:xfrm>
            <a:off x="643812" y="1324947"/>
            <a:ext cx="100035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Язык программирования </a:t>
            </a:r>
            <a:r>
              <a:rPr lang="en-US" dirty="0"/>
              <a:t>C#</a:t>
            </a:r>
            <a:r>
              <a:rPr lang="ru-RU" dirty="0"/>
              <a:t> версия </a:t>
            </a:r>
            <a:r>
              <a:rPr lang="en-US" dirty="0"/>
              <a:t>.NET 8.0</a:t>
            </a:r>
            <a:r>
              <a:rPr lang="ru-RU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Платформа </a:t>
            </a:r>
            <a:r>
              <a:rPr lang="en-US" dirty="0"/>
              <a:t>ASP.NET </a:t>
            </a:r>
            <a:r>
              <a:rPr lang="ru-RU" dirty="0"/>
              <a:t>версии 8.0.401 на серверной части;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Библиотека </a:t>
            </a:r>
            <a:r>
              <a:rPr lang="en-US" dirty="0"/>
              <a:t>React.js </a:t>
            </a:r>
            <a:r>
              <a:rPr lang="ru-RU" dirty="0"/>
              <a:t>версии 18.3.1 на клиентской части;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Система управления базами данных </a:t>
            </a:r>
            <a:r>
              <a:rPr lang="ru-RU" dirty="0" err="1"/>
              <a:t>PostgreSQL</a:t>
            </a:r>
            <a:r>
              <a:rPr lang="ru-RU" dirty="0"/>
              <a:t> версии 19;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Архитектурный стиль REST API для взаимодействия между клиентом и сервером;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 качестве формата передачи данных используется JSON;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Используется протокол </a:t>
            </a:r>
            <a:r>
              <a:rPr lang="en-US" dirty="0"/>
              <a:t>HTTPS.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401482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6E81BE-D25E-BDCF-554B-D2C739542EC9}"/>
              </a:ext>
            </a:extLst>
          </p:cNvPr>
          <p:cNvSpPr txBox="1">
            <a:spLocks/>
          </p:cNvSpPr>
          <p:nvPr/>
        </p:nvSpPr>
        <p:spPr>
          <a:xfrm>
            <a:off x="954712" y="0"/>
            <a:ext cx="9692640" cy="6862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b="1" dirty="0"/>
              <a:t>Разработка веб-приложения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56BC2F-1C37-A811-34AB-6C20FABEFE10}"/>
              </a:ext>
            </a:extLst>
          </p:cNvPr>
          <p:cNvSpPr txBox="1"/>
          <p:nvPr/>
        </p:nvSpPr>
        <p:spPr>
          <a:xfrm>
            <a:off x="1048422" y="691449"/>
            <a:ext cx="95052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Используемые библиотеки и файлы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6789E78-7423-73BC-5F9E-878D132683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0501" y="1214669"/>
            <a:ext cx="10374719" cy="525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272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025570-D375-5869-72B6-93BCA9F4958B}"/>
              </a:ext>
            </a:extLst>
          </p:cNvPr>
          <p:cNvSpPr txBox="1">
            <a:spLocks/>
          </p:cNvSpPr>
          <p:nvPr/>
        </p:nvSpPr>
        <p:spPr>
          <a:xfrm>
            <a:off x="954712" y="0"/>
            <a:ext cx="9692640" cy="6862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b="1" dirty="0"/>
              <a:t>Тестирование веб-приложения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C90AFF-45F5-2011-5ED3-D685F2F445B3}"/>
              </a:ext>
            </a:extLst>
          </p:cNvPr>
          <p:cNvSpPr txBox="1"/>
          <p:nvPr/>
        </p:nvSpPr>
        <p:spPr>
          <a:xfrm>
            <a:off x="643812" y="1324947"/>
            <a:ext cx="100035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Проведено ручное функциональное, автоматизированное, нагрузочное тестирование. Количество тестов составил</a:t>
            </a:r>
            <a:r>
              <a:rPr lang="ru-RU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о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31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функциональное, 5 автоматизированных, 3 нагрузочных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покрытие составило 80%.</a:t>
            </a:r>
          </a:p>
        </p:txBody>
      </p:sp>
    </p:spTree>
    <p:extLst>
      <p:ext uri="{BB962C8B-B14F-4D97-AF65-F5344CB8AC3E}">
        <p14:creationId xmlns:p14="http://schemas.microsoft.com/office/powerpoint/2010/main" val="27563521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FB0CD5-72B9-D77B-B750-590DF3D98EF3}"/>
              </a:ext>
            </a:extLst>
          </p:cNvPr>
          <p:cNvSpPr txBox="1">
            <a:spLocks/>
          </p:cNvSpPr>
          <p:nvPr/>
        </p:nvSpPr>
        <p:spPr>
          <a:xfrm>
            <a:off x="954712" y="0"/>
            <a:ext cx="9692640" cy="68629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b="1" dirty="0"/>
              <a:t>Технико-экономическое обоснования проекта</a:t>
            </a:r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7DC460CA-05B8-1566-6CCB-0F4310D261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7837901"/>
              </p:ext>
            </p:extLst>
          </p:nvPr>
        </p:nvGraphicFramePr>
        <p:xfrm>
          <a:off x="1063690" y="1315615"/>
          <a:ext cx="9583662" cy="483325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748480">
                  <a:extLst>
                    <a:ext uri="{9D8B030D-6E8A-4147-A177-3AD203B41FA5}">
                      <a16:colId xmlns:a16="http://schemas.microsoft.com/office/drawing/2014/main" val="3523724187"/>
                    </a:ext>
                  </a:extLst>
                </a:gridCol>
                <a:gridCol w="2835182">
                  <a:extLst>
                    <a:ext uri="{9D8B030D-6E8A-4147-A177-3AD203B41FA5}">
                      <a16:colId xmlns:a16="http://schemas.microsoft.com/office/drawing/2014/main" val="195656181"/>
                    </a:ext>
                  </a:extLst>
                </a:gridCol>
              </a:tblGrid>
              <a:tr h="39912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6301105" algn="r"/>
                        </a:tabLst>
                      </a:pPr>
                      <a:r>
                        <a:rPr lang="ru-RU" sz="2200" dirty="0">
                          <a:effectLst/>
                        </a:rPr>
                        <a:t>Наименование показателя</a:t>
                      </a:r>
                      <a:endParaRPr lang="ru-RU" sz="2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2200" dirty="0">
                          <a:effectLst/>
                        </a:rPr>
                        <a:t>Значение</a:t>
                      </a:r>
                      <a:endParaRPr lang="ru-RU" sz="2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81079794"/>
                  </a:ext>
                </a:extLst>
              </a:tr>
              <a:tr h="34502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800" dirty="0">
                          <a:effectLst/>
                        </a:rPr>
                        <a:t>Время разработки, ч.</a:t>
                      </a:r>
                      <a:endParaRPr lang="ru-RU" sz="18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685800" algn="l"/>
                          <a:tab pos="1036320" algn="ctr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800">
                          <a:effectLst/>
                        </a:rPr>
                        <a:t>604</a:t>
                      </a:r>
                      <a:endParaRPr lang="ru-RU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93067011"/>
                  </a:ext>
                </a:extLst>
              </a:tr>
              <a:tr h="34502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800" dirty="0">
                          <a:effectLst/>
                        </a:rPr>
                        <a:t>Основная заработная плата, руб.</a:t>
                      </a:r>
                      <a:endParaRPr lang="ru-RU" sz="18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685800" algn="l"/>
                          <a:tab pos="1036320" algn="ctr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800">
                          <a:effectLst/>
                        </a:rPr>
                        <a:t>9344</a:t>
                      </a:r>
                      <a:endParaRPr lang="ru-RU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25727798"/>
                  </a:ext>
                </a:extLst>
              </a:tr>
              <a:tr h="34502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800">
                          <a:effectLst/>
                        </a:rPr>
                        <a:t>Дополнительная заработная плата, руб.</a:t>
                      </a:r>
                      <a:endParaRPr lang="ru-RU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685800" algn="l"/>
                          <a:tab pos="1036320" algn="ctr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800">
                          <a:effectLst/>
                        </a:rPr>
                        <a:t>840,96</a:t>
                      </a:r>
                      <a:endParaRPr lang="ru-RU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1605155"/>
                  </a:ext>
                </a:extLst>
              </a:tr>
              <a:tr h="6824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800" dirty="0">
                          <a:effectLst/>
                        </a:rPr>
                        <a:t>Отчисления в Фонд социальной защиты населения, руб.</a:t>
                      </a:r>
                      <a:endParaRPr lang="ru-RU" sz="18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800">
                          <a:effectLst/>
                        </a:rPr>
                        <a:t>3462,89</a:t>
                      </a:r>
                      <a:endParaRPr lang="ru-RU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70127743"/>
                  </a:ext>
                </a:extLst>
              </a:tr>
              <a:tr h="34502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800">
                          <a:effectLst/>
                        </a:rPr>
                        <a:t>Отчисления в БРУСП «Белгосстрах», руб.</a:t>
                      </a:r>
                      <a:endParaRPr lang="ru-RU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685800" algn="l"/>
                          <a:tab pos="1036320" algn="ctr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800">
                          <a:effectLst/>
                        </a:rPr>
                        <a:t>61,11</a:t>
                      </a:r>
                      <a:endParaRPr lang="ru-RU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49279231"/>
                  </a:ext>
                </a:extLst>
              </a:tr>
              <a:tr h="34502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800">
                          <a:effectLst/>
                        </a:rPr>
                        <a:t>Прочие прямые затраты, руб.</a:t>
                      </a:r>
                      <a:endParaRPr lang="ru-RU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685800" algn="l"/>
                          <a:tab pos="1036320" algn="ctr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800">
                          <a:effectLst/>
                        </a:rPr>
                        <a:t>2336</a:t>
                      </a:r>
                      <a:endParaRPr lang="ru-RU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24993990"/>
                  </a:ext>
                </a:extLst>
              </a:tr>
              <a:tr h="34502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800">
                          <a:effectLst/>
                        </a:rPr>
                        <a:t>Накладные расходы, руб.</a:t>
                      </a:r>
                      <a:endParaRPr lang="ru-RU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800">
                          <a:effectLst/>
                        </a:rPr>
                        <a:t>4976,13</a:t>
                      </a:r>
                      <a:endParaRPr lang="ru-RU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04025326"/>
                  </a:ext>
                </a:extLst>
              </a:tr>
              <a:tr h="6824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800">
                          <a:effectLst/>
                        </a:rPr>
                        <a:t>Себестоимость разработки программного средства, руб.</a:t>
                      </a:r>
                      <a:endParaRPr lang="ru-RU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800">
                          <a:effectLst/>
                        </a:rPr>
                        <a:t>4672</a:t>
                      </a:r>
                      <a:endParaRPr lang="ru-RU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9063158"/>
                  </a:ext>
                </a:extLst>
              </a:tr>
              <a:tr h="65410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800" dirty="0">
                          <a:effectLst/>
                        </a:rPr>
                        <a:t>Расходы на сопровождение и адаптацию, руб.</a:t>
                      </a:r>
                      <a:endParaRPr lang="ru-RU" sz="18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800">
                          <a:effectLst/>
                        </a:rPr>
                        <a:t>2071,7</a:t>
                      </a:r>
                      <a:endParaRPr lang="ru-RU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18956078"/>
                  </a:ext>
                </a:extLst>
              </a:tr>
              <a:tr h="34502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800">
                          <a:effectLst/>
                        </a:rPr>
                        <a:t>Полная себестоимость, руб.</a:t>
                      </a:r>
                      <a:endParaRPr lang="ru-RU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800" dirty="0">
                          <a:effectLst/>
                        </a:rPr>
                        <a:t>22 778,65</a:t>
                      </a:r>
                      <a:endParaRPr lang="ru-RU" sz="18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130843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6959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FCC8E5-756E-2B6C-417F-7A034D394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Актуальность</a:t>
            </a:r>
          </a:p>
        </p:txBody>
      </p:sp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FA138221-F740-4CE9-ABF9-6D1B252699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498650"/>
              </p:ext>
            </p:extLst>
          </p:nvPr>
        </p:nvGraphicFramePr>
        <p:xfrm>
          <a:off x="1262063" y="1828800"/>
          <a:ext cx="8594725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7B0ED2D-54D5-4632-427A-D1BA92CE4751}"/>
              </a:ext>
            </a:extLst>
          </p:cNvPr>
          <p:cNvSpPr txBox="1"/>
          <p:nvPr/>
        </p:nvSpPr>
        <p:spPr>
          <a:xfrm>
            <a:off x="1261872" y="6180138"/>
            <a:ext cx="7436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Источник: </a:t>
            </a:r>
            <a:r>
              <a:rPr lang="en-US" dirty="0">
                <a:hlinkClick r:id="rId3"/>
              </a:rPr>
              <a:t>https://headphonesaddict.com/video-streaming-statistics</a:t>
            </a:r>
            <a:r>
              <a:rPr lang="ru-RU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7202131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87521-26C0-C3ED-0BB1-3B6EE90164F5}"/>
              </a:ext>
            </a:extLst>
          </p:cNvPr>
          <p:cNvSpPr txBox="1">
            <a:spLocks/>
          </p:cNvSpPr>
          <p:nvPr/>
        </p:nvSpPr>
        <p:spPr>
          <a:xfrm>
            <a:off x="954712" y="0"/>
            <a:ext cx="9692640" cy="6862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b="1" dirty="0"/>
              <a:t>Демонстрационное видео</a:t>
            </a:r>
          </a:p>
        </p:txBody>
      </p:sp>
    </p:spTree>
    <p:extLst>
      <p:ext uri="{BB962C8B-B14F-4D97-AF65-F5344CB8AC3E}">
        <p14:creationId xmlns:p14="http://schemas.microsoft.com/office/powerpoint/2010/main" val="41462355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0F7263-F94B-5B5F-4E30-77FCC2F24BEB}"/>
              </a:ext>
            </a:extLst>
          </p:cNvPr>
          <p:cNvSpPr txBox="1">
            <a:spLocks/>
          </p:cNvSpPr>
          <p:nvPr/>
        </p:nvSpPr>
        <p:spPr>
          <a:xfrm>
            <a:off x="1261872" y="1045028"/>
            <a:ext cx="9692640" cy="64629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800" b="1" dirty="0"/>
              <a:t>Заключение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59D870-E305-E785-F3D2-F5658E4AD863}"/>
              </a:ext>
            </a:extLst>
          </p:cNvPr>
          <p:cNvSpPr txBox="1"/>
          <p:nvPr/>
        </p:nvSpPr>
        <p:spPr>
          <a:xfrm>
            <a:off x="1261872" y="2006082"/>
            <a:ext cx="9431010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Разработано веб-приложение видео-хостинг «</a:t>
            </a:r>
            <a:r>
              <a:rPr lang="en-US" dirty="0"/>
              <a:t>BYTUBE</a:t>
            </a:r>
            <a:r>
              <a:rPr lang="ru-RU" dirty="0"/>
              <a:t>».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База данных состоит из 10 связанных таблиц;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Реализована 31 ключевая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функция вариантов использовани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я.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Монолитная клиент-серверная архитектура (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ASP.NET, React.js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9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контроллеров и 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6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сервисов на серверной части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50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React-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компонентов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ru-RU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0 000 строк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авторского кода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Общее количество тестов – 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39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Степень покрытия </a:t>
            </a:r>
            <a:r>
              <a:rPr lang="ru-RU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– 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0%.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Полная себестоимость – 22 778,65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руб.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Конечный результат дипломного проекта апробирован на 76 студенческой конференции БГТУ опубликован в сборнике в части 4 в секции «информационные технологии». 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ru-RU" sz="180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 соответствии с поставленными задачами и достигнутым результатом, можно сделать вывод, что дипломный проект выполнен и поставленная цель достигнута.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990773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97775A-C1EA-AE81-C928-86AC1FB7A038}"/>
              </a:ext>
            </a:extLst>
          </p:cNvPr>
          <p:cNvSpPr txBox="1">
            <a:spLocks/>
          </p:cNvSpPr>
          <p:nvPr/>
        </p:nvSpPr>
        <p:spPr>
          <a:xfrm>
            <a:off x="1249680" y="2827175"/>
            <a:ext cx="9692640" cy="6862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b="1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621537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97BB00-E075-F17F-417F-4CA1196C5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800" b="1" dirty="0"/>
              <a:t>Цели дипломного проекта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1D6895E-5810-2204-8972-C1CF661317D7}"/>
              </a:ext>
            </a:extLst>
          </p:cNvPr>
          <p:cNvSpPr txBox="1">
            <a:spLocks/>
          </p:cNvSpPr>
          <p:nvPr/>
        </p:nvSpPr>
        <p:spPr>
          <a:xfrm>
            <a:off x="1261872" y="3344806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800" dirty="0"/>
              <a:t>Целевая аудитория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CFD898-135F-CEDD-061C-39C71FEAF3BA}"/>
              </a:ext>
            </a:extLst>
          </p:cNvPr>
          <p:cNvSpPr txBox="1"/>
          <p:nvPr/>
        </p:nvSpPr>
        <p:spPr>
          <a:xfrm>
            <a:off x="1261872" y="1817779"/>
            <a:ext cx="82950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П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редоставить платформу, объединяющую функции видеохостинга и платформы для совместно просмотра видео, путем создания веб-приложения.</a:t>
            </a:r>
            <a:endParaRPr lang="ru-RU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A8033F-BAAF-D984-2C04-E7F67DA5E231}"/>
              </a:ext>
            </a:extLst>
          </p:cNvPr>
          <p:cNvSpPr txBox="1"/>
          <p:nvPr/>
        </p:nvSpPr>
        <p:spPr>
          <a:xfrm>
            <a:off x="1261872" y="4904297"/>
            <a:ext cx="80228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Авторы контента, обычный зритель, а так же пользователи которым необходимо посмотреть контент совместно с другими пользователями.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306679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6C81F8-022B-DFAE-A33F-0ABA168D8421}"/>
              </a:ext>
            </a:extLst>
          </p:cNvPr>
          <p:cNvSpPr txBox="1"/>
          <p:nvPr/>
        </p:nvSpPr>
        <p:spPr>
          <a:xfrm>
            <a:off x="1261872" y="2265006"/>
            <a:ext cx="998957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sz="2400" dirty="0"/>
              <a:t>Постановка задачи и аналитический обзор аналогичных решений;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Проектирование схемы базы данных и архитектуры веб-приложения;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Реализация веб-приложения;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Тестирование веб-приложения;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Разработка руководства пользователя;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Технико-экономическое обоснование проекта.</a:t>
            </a: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83E2F774-5BA5-A703-FD61-D8B38686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400" b="1" dirty="0"/>
              <a:t>ЗАДАЧИ ДИПЛОМНОГО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927273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3D2BAF-75DF-BF3A-41C3-B10B11A12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b="1" dirty="0"/>
              <a:t>Обзор аналогичный решений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3A8AF7-AAF3-07CF-DF50-8ECA66D48BA3}"/>
              </a:ext>
            </a:extLst>
          </p:cNvPr>
          <p:cNvSpPr txBox="1"/>
          <p:nvPr/>
        </p:nvSpPr>
        <p:spPr>
          <a:xfrm>
            <a:off x="1261872" y="1887794"/>
            <a:ext cx="950779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just">
              <a:buFont typeface="+mj-lt"/>
              <a:buAutoNum type="arabicPeriod"/>
              <a:tabLst>
                <a:tab pos="0" algn="l"/>
              </a:tabLs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YouTube –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веб-приложение обладает широким спектром функций, включая загрузку и просмотр видео, создание плейлистов, подписку на каналы, комментирование и оценку видео, а также возможность проведения прямых трансляций.</a:t>
            </a:r>
          </a:p>
          <a:p>
            <a:pPr marL="514350" indent="-514350" algn="just">
              <a:buFont typeface="+mj-lt"/>
              <a:buAutoNum type="arabicPeriod"/>
              <a:tabLst>
                <a:tab pos="0" algn="l"/>
              </a:tabLs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RUTUBE –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веб-приложение поддерживает организацию видео в плейлисты, а также взаимодействие с другими пользователями через комментарии и оценки.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 algn="just">
              <a:buFont typeface="+mj-lt"/>
              <a:buAutoNum type="arabicPeriod"/>
              <a:tabLst>
                <a:tab pos="0" algn="l"/>
              </a:tabLst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VkVideo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веб-приложение поддерживает загрузку роликов в различных форматах, а также их удобный просмотр с возможностью регулировки качества.</a:t>
            </a:r>
          </a:p>
        </p:txBody>
      </p:sp>
    </p:spTree>
    <p:extLst>
      <p:ext uri="{BB962C8B-B14F-4D97-AF65-F5344CB8AC3E}">
        <p14:creationId xmlns:p14="http://schemas.microsoft.com/office/powerpoint/2010/main" val="4259700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B0F048-A796-0A34-1871-161E912CB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b="1" dirty="0"/>
              <a:t>Обзор аналогичный решений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5A3D90-283F-ADEE-AF4C-BD7A68931AC6}"/>
              </a:ext>
            </a:extLst>
          </p:cNvPr>
          <p:cNvSpPr txBox="1"/>
          <p:nvPr/>
        </p:nvSpPr>
        <p:spPr>
          <a:xfrm>
            <a:off x="1261872" y="1817779"/>
            <a:ext cx="8022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Преимущества: </a:t>
            </a:r>
            <a:endParaRPr lang="ru-RU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4EFDC3-A428-2BFB-6941-F91219025067}"/>
              </a:ext>
            </a:extLst>
          </p:cNvPr>
          <p:cNvSpPr txBox="1"/>
          <p:nvPr/>
        </p:nvSpPr>
        <p:spPr>
          <a:xfrm>
            <a:off x="1261872" y="2340999"/>
            <a:ext cx="95077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just">
              <a:buFont typeface="+mj-lt"/>
              <a:buAutoNum type="arabicPeriod"/>
              <a:tabLst>
                <a:tab pos="0" algn="l"/>
              </a:tabLst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Большая библиотека контента</a:t>
            </a:r>
          </a:p>
          <a:p>
            <a:pPr marL="514350" indent="-514350" algn="just">
              <a:buFont typeface="+mj-lt"/>
              <a:buAutoNum type="arabicPeriod"/>
              <a:tabLst>
                <a:tab pos="0" algn="l"/>
              </a:tabLst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Большое количество пользователей</a:t>
            </a:r>
          </a:p>
          <a:p>
            <a:pPr marL="514350" indent="-514350" algn="just">
              <a:buFont typeface="+mj-lt"/>
              <a:buAutoNum type="arabicPeriod"/>
              <a:tabLst>
                <a:tab pos="0" algn="l"/>
              </a:tabLst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Развитая инфраструктура</a:t>
            </a:r>
          </a:p>
        </p:txBody>
      </p:sp>
    </p:spTree>
    <p:extLst>
      <p:ext uri="{BB962C8B-B14F-4D97-AF65-F5344CB8AC3E}">
        <p14:creationId xmlns:p14="http://schemas.microsoft.com/office/powerpoint/2010/main" val="3528809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F63E26-F82A-CA41-86D5-03083F57C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b="1" dirty="0"/>
              <a:t>Обзор аналогичный решений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A634FF-0CCC-3795-8B5E-6C2F0B372ECA}"/>
              </a:ext>
            </a:extLst>
          </p:cNvPr>
          <p:cNvSpPr txBox="1"/>
          <p:nvPr/>
        </p:nvSpPr>
        <p:spPr>
          <a:xfrm>
            <a:off x="1261872" y="1817779"/>
            <a:ext cx="8022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Недостатки: </a:t>
            </a:r>
            <a:endParaRPr lang="ru-RU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7DCE4D-80C2-1FE5-F00C-FDBB2D4C5BF5}"/>
              </a:ext>
            </a:extLst>
          </p:cNvPr>
          <p:cNvSpPr txBox="1"/>
          <p:nvPr/>
        </p:nvSpPr>
        <p:spPr>
          <a:xfrm>
            <a:off x="1261872" y="2340999"/>
            <a:ext cx="95077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just">
              <a:buFont typeface="+mj-lt"/>
              <a:buAutoNum type="arabicPeriod"/>
              <a:tabLst>
                <a:tab pos="0" algn="l"/>
              </a:tabLst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Большое количество платного контента</a:t>
            </a:r>
          </a:p>
          <a:p>
            <a:pPr marL="514350" indent="-514350" algn="just">
              <a:buFont typeface="+mj-lt"/>
              <a:buAutoNum type="arabicPeriod"/>
              <a:tabLst>
                <a:tab pos="0" algn="l"/>
              </a:tabLst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Большое количество рекламного контента</a:t>
            </a:r>
          </a:p>
          <a:p>
            <a:pPr marL="514350" indent="-514350" algn="just">
              <a:buFont typeface="+mj-lt"/>
              <a:buAutoNum type="arabicPeriod"/>
              <a:tabLst>
                <a:tab pos="0" algn="l"/>
              </a:tabLst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Отсутствие возможности пользователям совместно просматривать видео контент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8D4C51-6FF0-CC0C-48BB-EC8BB3AEAFA2}"/>
              </a:ext>
            </a:extLst>
          </p:cNvPr>
          <p:cNvSpPr txBox="1"/>
          <p:nvPr/>
        </p:nvSpPr>
        <p:spPr>
          <a:xfrm>
            <a:off x="1261872" y="5519624"/>
            <a:ext cx="950779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Вывод: существует потребность в открытой бесплатной платформе, с возможностью совместного просмотра.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292836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7338DAD6-4907-4C9D-6CDE-02C29B8DA533}"/>
              </a:ext>
            </a:extLst>
          </p:cNvPr>
          <p:cNvSpPr txBox="1">
            <a:spLocks/>
          </p:cNvSpPr>
          <p:nvPr/>
        </p:nvSpPr>
        <p:spPr>
          <a:xfrm>
            <a:off x="954712" y="0"/>
            <a:ext cx="9692640" cy="6862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b="1"/>
              <a:t>Проектирование веб-приложения</a:t>
            </a:r>
            <a:endParaRPr lang="ru-RU" sz="36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F72F3C-5695-E866-F15C-0EF28BBA00B7}"/>
              </a:ext>
            </a:extLst>
          </p:cNvPr>
          <p:cNvSpPr txBox="1"/>
          <p:nvPr/>
        </p:nvSpPr>
        <p:spPr>
          <a:xfrm>
            <a:off x="2662248" y="686292"/>
            <a:ext cx="74266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Возможности всех пользователей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8F53534-25D8-856A-A82E-4FA4B1E9DF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99121" y="1447308"/>
            <a:ext cx="7336169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41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2B826086-E743-95A9-1A68-3E2C7C0FA487}"/>
              </a:ext>
            </a:extLst>
          </p:cNvPr>
          <p:cNvSpPr txBox="1">
            <a:spLocks/>
          </p:cNvSpPr>
          <p:nvPr/>
        </p:nvSpPr>
        <p:spPr>
          <a:xfrm>
            <a:off x="954712" y="0"/>
            <a:ext cx="9692640" cy="6862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b="1" dirty="0"/>
              <a:t>Проектирование веб-приложения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E0961-1C48-7D9E-EB43-057FDE545FB8}"/>
              </a:ext>
            </a:extLst>
          </p:cNvPr>
          <p:cNvSpPr txBox="1"/>
          <p:nvPr/>
        </p:nvSpPr>
        <p:spPr>
          <a:xfrm>
            <a:off x="1838960" y="686292"/>
            <a:ext cx="8249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Возможности пользователь с ролью «Гость»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A14C2BF-0390-0AEB-FBED-8593E2556F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61337" y="2346960"/>
            <a:ext cx="5168707" cy="361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976343"/>
      </p:ext>
    </p:extLst>
  </p:cSld>
  <p:clrMapOvr>
    <a:masterClrMapping/>
  </p:clrMapOvr>
</p:sld>
</file>

<file path=ppt/theme/theme1.xml><?xml version="1.0" encoding="utf-8"?>
<a:theme xmlns:a="http://schemas.openxmlformats.org/drawingml/2006/main" name="Вид">
  <a:themeElements>
    <a:clrScheme name="Другая 4">
      <a:dk1>
        <a:srgbClr val="46464A"/>
      </a:dk1>
      <a:lt1>
        <a:srgbClr val="FFFFFF"/>
      </a:lt1>
      <a:dk2>
        <a:srgbClr val="46464A"/>
      </a:dk2>
      <a:lt2>
        <a:srgbClr val="D6D3CC"/>
      </a:lt2>
      <a:accent1>
        <a:srgbClr val="46464A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Вид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Вид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Вид</Template>
  <TotalTime>550</TotalTime>
  <Words>705</Words>
  <Application>Microsoft Office PowerPoint</Application>
  <PresentationFormat>Широкоэкранный</PresentationFormat>
  <Paragraphs>122</Paragraphs>
  <Slides>22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8" baseType="lpstr">
      <vt:lpstr>Arial</vt:lpstr>
      <vt:lpstr>Calibri</vt:lpstr>
      <vt:lpstr>Century Schoolbook</vt:lpstr>
      <vt:lpstr>Times New Roman</vt:lpstr>
      <vt:lpstr>Wingdings 2</vt:lpstr>
      <vt:lpstr>Вид</vt:lpstr>
      <vt:lpstr>Презентация PowerPoint</vt:lpstr>
      <vt:lpstr>Актуальность</vt:lpstr>
      <vt:lpstr>Цели дипломного проекта</vt:lpstr>
      <vt:lpstr>ЗАДАЧИ ДИПЛОМНОГО ПРОЕКТА</vt:lpstr>
      <vt:lpstr>Обзор аналогичный решений</vt:lpstr>
      <vt:lpstr>Обзор аналогичный решений</vt:lpstr>
      <vt:lpstr>Обзор аналогичный решений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Dimon Xyiandopovich</dc:creator>
  <cp:lastModifiedBy>Dimon Xyiandopovich</cp:lastModifiedBy>
  <cp:revision>76</cp:revision>
  <dcterms:created xsi:type="dcterms:W3CDTF">2025-06-03T11:03:15Z</dcterms:created>
  <dcterms:modified xsi:type="dcterms:W3CDTF">2025-06-08T15:31:37Z</dcterms:modified>
</cp:coreProperties>
</file>

<file path=docProps/thumbnail.jpeg>
</file>